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68" r:id="rId3"/>
    <p:sldId id="260" r:id="rId4"/>
    <p:sldId id="266" r:id="rId5"/>
    <p:sldId id="271" r:id="rId6"/>
    <p:sldId id="270" r:id="rId7"/>
    <p:sldId id="263" r:id="rId8"/>
    <p:sldId id="273" r:id="rId9"/>
    <p:sldId id="267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BB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6.7691295617359384E-2"/>
          <c:y val="6.0681099185700714E-2"/>
          <c:w val="0.84144174309850406"/>
          <c:h val="0.49720295194887304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11 класс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ВУЗ</c:v>
                </c:pt>
                <c:pt idx="1">
                  <c:v>ССУЗ</c:v>
                </c:pt>
                <c:pt idx="2">
                  <c:v>Трудоустройство</c:v>
                </c:pt>
                <c:pt idx="3">
                  <c:v>Служба в армии</c:v>
                </c:pt>
                <c:pt idx="4">
                  <c:v>Не учатся, не работают</c:v>
                </c:pt>
                <c:pt idx="5">
                  <c:v>10 Класс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0.85000000000000042</c:v>
                </c:pt>
                <c:pt idx="1">
                  <c:v>0.11000000000000006</c:v>
                </c:pt>
                <c:pt idx="2" formatCode="0.00%">
                  <c:v>1.0999999999999999E-2</c:v>
                </c:pt>
                <c:pt idx="3" formatCode="0.00%">
                  <c:v>1.9000000000000013E-2</c:v>
                </c:pt>
                <c:pt idx="4" formatCode="0.00%">
                  <c:v>5.0000000000000036E-3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9 класс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ВУЗ</c:v>
                </c:pt>
                <c:pt idx="1">
                  <c:v>ССУЗ</c:v>
                </c:pt>
                <c:pt idx="2">
                  <c:v>Трудоустройство</c:v>
                </c:pt>
                <c:pt idx="3">
                  <c:v>Служба в армии</c:v>
                </c:pt>
                <c:pt idx="4">
                  <c:v>Не учатся, не работают</c:v>
                </c:pt>
                <c:pt idx="5">
                  <c:v>10 Класс</c:v>
                </c:pt>
              </c:strCache>
            </c:strRef>
          </c:cat>
          <c:val>
            <c:numRef>
              <c:f>Лист1!$C$2:$C$7</c:f>
              <c:numCache>
                <c:formatCode>0.00%</c:formatCode>
                <c:ptCount val="6"/>
                <c:pt idx="1">
                  <c:v>0.56799999999999995</c:v>
                </c:pt>
                <c:pt idx="2">
                  <c:v>1.0000000000000009E-3</c:v>
                </c:pt>
                <c:pt idx="4">
                  <c:v>2.0000000000000018E-3</c:v>
                </c:pt>
                <c:pt idx="5">
                  <c:v>0.39700000000000035</c:v>
                </c:pt>
              </c:numCache>
            </c:numRef>
          </c:val>
        </c:ser>
        <c:shape val="box"/>
        <c:axId val="78845440"/>
        <c:axId val="78846976"/>
        <c:axId val="0"/>
      </c:bar3DChart>
      <c:catAx>
        <c:axId val="78845440"/>
        <c:scaling>
          <c:orientation val="minMax"/>
        </c:scaling>
        <c:axPos val="b"/>
        <c:tickLblPos val="nextTo"/>
        <c:crossAx val="78846976"/>
        <c:crosses val="autoZero"/>
        <c:auto val="1"/>
        <c:lblAlgn val="ctr"/>
        <c:lblOffset val="100"/>
      </c:catAx>
      <c:valAx>
        <c:axId val="78846976"/>
        <c:scaling>
          <c:orientation val="minMax"/>
        </c:scaling>
        <c:axPos val="l"/>
        <c:majorGridlines/>
        <c:numFmt formatCode="0%" sourceLinked="1"/>
        <c:tickLblPos val="nextTo"/>
        <c:crossAx val="78845440"/>
        <c:crosses val="autoZero"/>
        <c:crossBetween val="between"/>
      </c:valAx>
      <c:spPr>
        <a:solidFill>
          <a:schemeClr val="bg1"/>
        </a:solidFill>
      </c:spPr>
    </c:plotArea>
    <c:legend>
      <c:legendPos val="r"/>
      <c:layout/>
      <c:spPr>
        <a:solidFill>
          <a:schemeClr val="bg1"/>
        </a:solidFill>
      </c:sp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hotoshop\17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0892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FBFBB7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Photoshop\2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BFBB7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hotoshop\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BFBB7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>
          <a:xfrm>
            <a:off x="0" y="3500438"/>
            <a:ext cx="8605868" cy="2357454"/>
          </a:xfrm>
        </p:spPr>
        <p:txBody>
          <a:bodyPr/>
          <a:lstStyle/>
          <a:p>
            <a:pPr algn="l"/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409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908720"/>
            <a:ext cx="8286808" cy="2643206"/>
          </a:xfrm>
        </p:spPr>
        <p:txBody>
          <a:bodyPr/>
          <a:lstStyle/>
          <a:p>
            <a:pPr algn="l"/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Профориентационный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Арбат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форма развития профессионального самоопределения обучающихся  образовательных организаций разных типов Киселевского городского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</a:t>
            </a:r>
          </a:p>
        </p:txBody>
      </p:sp>
    </p:spTree>
    <p:extLst>
      <p:ext uri="{BB962C8B-B14F-4D97-AF65-F5344CB8AC3E}">
        <p14:creationId xmlns="" xmlns:p14="http://schemas.microsoft.com/office/powerpoint/2010/main" val="362192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368152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интеграции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выпускников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9-х, 11-х классов в социуме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> </a:t>
            </a:r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="" xmlns:p14="http://schemas.microsoft.com/office/powerpoint/2010/main" val="3682797992"/>
              </p:ext>
            </p:extLst>
          </p:nvPr>
        </p:nvGraphicFramePr>
        <p:xfrm>
          <a:off x="827584" y="1988840"/>
          <a:ext cx="7776864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39204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hotoshop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4558" y="862885"/>
            <a:ext cx="6832242" cy="5263278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развитие мотивации достижения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успеха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формирование навыка самоорганизации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самопрезентации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повышение уровня информированности о рынке труда и  образовательных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этапы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8715" y="1266411"/>
            <a:ext cx="8229600" cy="5001419"/>
          </a:xfrm>
        </p:spPr>
        <p:txBody>
          <a:bodyPr/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реестра работ (сентябрь2015г.-май 2016г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стратегии рекламной кампании и плана проведения мероприятия (июнь2016г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рекламная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(СМИ, листовки, акции, баннер) (июль 2016г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август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проведение «Профориентационного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Арбата»;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(блиц-опрос) целевой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отчетно-рекламные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статьи 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85494"/>
          </a:xfrm>
        </p:spPr>
        <p:txBody>
          <a:bodyPr/>
          <a:lstStyle/>
          <a:p>
            <a:pPr algn="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Профориентационный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Арбат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59" y="951720"/>
            <a:ext cx="3734222" cy="28006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26" y="911672"/>
            <a:ext cx="3841018" cy="28807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25" y="3850162"/>
            <a:ext cx="3818799" cy="2864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93" y="3829333"/>
            <a:ext cx="3828288" cy="2871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43629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pPr algn="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Профориентационный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Арбат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7" y="1096851"/>
            <a:ext cx="3644240" cy="27331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15" y="3926001"/>
            <a:ext cx="3734401" cy="27379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177" y="1196752"/>
            <a:ext cx="3900273" cy="25904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114" y="3914636"/>
            <a:ext cx="3734400" cy="27074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282625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hotoshop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32945"/>
          </a:xfrm>
        </p:spPr>
        <p:txBody>
          <a:bodyPr/>
          <a:lstStyle/>
          <a:p>
            <a:pPr algn="l"/>
            <a:r>
              <a:rPr lang="ru-RU" dirty="0"/>
              <a:t> Социальные </a:t>
            </a:r>
            <a:r>
              <a:rPr lang="ru-RU" dirty="0" smtClean="0"/>
              <a:t>партнеры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04664"/>
            <a:ext cx="7632848" cy="5365071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400" dirty="0">
              <a:ea typeface="Times New Roman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400" dirty="0">
                <a:latin typeface="Times New Roman"/>
                <a:ea typeface="Times New Roman"/>
                <a:cs typeface="Times New Roman"/>
              </a:rPr>
              <a:t>ООО «Вектор плюс» (руководитель Л. Г. Малюгина). </a:t>
            </a:r>
            <a:endParaRPr lang="ru-RU" sz="2400" dirty="0">
              <a:ea typeface="Times New Roman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400" dirty="0">
                <a:latin typeface="Times New Roman"/>
                <a:ea typeface="Times New Roman"/>
                <a:cs typeface="Times New Roman"/>
              </a:rPr>
              <a:t>ОАО «СУЭК-Кузбасс» «Шахта «Комсомолец» (руководитель В. А.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Стицик</a:t>
            </a: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).</a:t>
            </a:r>
            <a:endParaRPr lang="ru-RU" sz="2400" dirty="0">
              <a:ea typeface="Times New Roman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400" dirty="0">
                <a:latin typeface="Times New Roman"/>
                <a:ea typeface="Times New Roman"/>
                <a:cs typeface="Times New Roman"/>
              </a:rPr>
              <a:t>Бизнес-инкубатор №2 НО «Муниципальный фонд поддержки малого предпринимательства Киселевского Г.О.» (директор НО «МФПМП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г.Киселевска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» -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Курзанцева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Е.А.) </a:t>
            </a: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2400" dirty="0">
              <a:ea typeface="Times New Roman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400" dirty="0">
                <a:latin typeface="Times New Roman"/>
                <a:ea typeface="Times New Roman"/>
                <a:cs typeface="Times New Roman"/>
              </a:rPr>
              <a:t>МУ Центр занятости населения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Киселевкого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Г.О. (руководитель: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Ошканова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Н. А.) </a:t>
            </a: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2400" dirty="0">
              <a:ea typeface="Times New Roman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400" dirty="0">
                <a:latin typeface="Times New Roman"/>
                <a:ea typeface="Times New Roman"/>
                <a:cs typeface="Times New Roman"/>
              </a:rPr>
              <a:t>Телерадиокомпания «СТС Киселевск» (директор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Лашманкин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С.Н</a:t>
            </a: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.). </a:t>
            </a:r>
            <a:endParaRPr lang="ru-RU" sz="2400" dirty="0">
              <a:ea typeface="Times New Roman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sz="2400" dirty="0">
                <a:latin typeface="Times New Roman"/>
                <a:ea typeface="Times New Roman"/>
                <a:cs typeface="Times New Roman"/>
              </a:rPr>
              <a:t>Редакция «Киселевские Вести» (руководитель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Ляпина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А.В.) </a:t>
            </a: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ru-RU" sz="2400" dirty="0">
              <a:ea typeface="Times New Roman"/>
              <a:cs typeface="Times New Roman"/>
            </a:endParaRP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Прогнозируемые </a:t>
            </a:r>
            <a:r>
              <a:rPr lang="ru-RU" dirty="0" smtClean="0"/>
              <a:t>результаты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3487" y="695460"/>
            <a:ext cx="8313313" cy="5430704"/>
          </a:xfrm>
        </p:spPr>
        <p:txBody>
          <a:bodyPr/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положительного имиджа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управленцев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получение запросов родителей на дополнительное образование; возможность мониторинга ОО разного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типа;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информированности востребованных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профессиях/специальностях;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признание значимости их результатов труда.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898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hotoshop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984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55" y="1690809"/>
            <a:ext cx="1872208" cy="2223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453" y="4221088"/>
            <a:ext cx="2880320" cy="21590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221087"/>
            <a:ext cx="3017790" cy="21590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511" y="1690809"/>
            <a:ext cx="3364237" cy="2223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ldNigh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GoldNight</Template>
  <TotalTime>299</TotalTime>
  <Words>219</Words>
  <Application>Microsoft Office PowerPoint</Application>
  <PresentationFormat>Экран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GoldNight</vt:lpstr>
      <vt:lpstr> </vt:lpstr>
      <vt:lpstr>Показатели интеграции выпускников 9-х, 11-х классов в социуме    </vt:lpstr>
      <vt:lpstr>Задачи: </vt:lpstr>
      <vt:lpstr>Основные этапы :</vt:lpstr>
      <vt:lpstr>Профориентационный Арбат</vt:lpstr>
      <vt:lpstr>Профориентационный Арбат</vt:lpstr>
      <vt:lpstr> Социальные партнеры </vt:lpstr>
      <vt:lpstr>Прогнозируемые результаты </vt:lpstr>
      <vt:lpstr>Спасибо за внимание!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«Путь к умной, светлой голове лежит через руки» Любина Г.А. доктор  педагогических наук</dc:title>
  <dc:creator>Пк</dc:creator>
  <cp:lastModifiedBy>galex</cp:lastModifiedBy>
  <cp:revision>34</cp:revision>
  <dcterms:created xsi:type="dcterms:W3CDTF">2013-01-08T16:22:43Z</dcterms:created>
  <dcterms:modified xsi:type="dcterms:W3CDTF">2017-03-24T07:14:48Z</dcterms:modified>
</cp:coreProperties>
</file>